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75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2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82" autoAdjust="0"/>
  </p:normalViewPr>
  <p:slideViewPr>
    <p:cSldViewPr snapToGrid="0" snapToObjects="1">
      <p:cViewPr varScale="1">
        <p:scale>
          <a:sx n="105" d="100"/>
          <a:sy n="105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9095C-8CC6-B144-8235-8019A98F7687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FBE9-D533-ED47-A44C-DE991CBD2A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54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Honden hoeven geen vetreserves in hun lichaam te hebben voor de noodzakelijke energie voor de hierop volgende lactatie, omdat zij tijdens de lactatie hun voedselopname kunnen verhogen.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FBE9-D533-ED47-A44C-DE991CBD2AE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60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tegenstelling tot teven verliezen poezen bij het werpen (geboorte) slechts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van het tijdens de dracht aangekomen gewicht. De resterende 60% van de gewichtstoename wordt tijdens de lactatieperiode gebruikt om de melkproductie te onderhouden. </a:t>
            </a:r>
            <a:endParaRPr lang="nl-NL" dirty="0" smtClean="0"/>
          </a:p>
          <a:p>
            <a:r>
              <a:rPr lang="nl-NL" dirty="0" smtClean="0"/>
              <a:t>De spectaculaire toename van de</a:t>
            </a:r>
            <a:r>
              <a:rPr lang="nl-NL" baseline="0" dirty="0" smtClean="0"/>
              <a:t> hoeveelheid voer die een zogende teef kan innemen (2 a 3x DEB), zal je bij de kat niet zien (pas na 6 weken 2x DEB)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FBE9-D533-ED47-A44C-DE991CBD2AE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55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Naast arachidonzuur dat al essentieel was voor katten, is DHA dus essentieel via</a:t>
            </a:r>
            <a:r>
              <a:rPr lang="nl-NL" baseline="0" dirty="0" smtClean="0"/>
              <a:t> zogende poes voor netvlies van de </a:t>
            </a:r>
            <a:r>
              <a:rPr lang="nl-NL" baseline="0" dirty="0" err="1" smtClean="0"/>
              <a:t>kittens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Voor honden en katten is alfa linoleenzuur en </a:t>
            </a:r>
            <a:r>
              <a:rPr lang="nl-NL" baseline="0" smtClean="0"/>
              <a:t>linoleenzuur essentieel.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FBE9-D533-ED47-A44C-DE991CBD2AE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54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42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40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43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5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09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30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66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23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14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30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85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7676-7BA8-A146-8EA7-4642E418CB92}" type="datetimeFigureOut">
              <a:rPr lang="nl-NL" smtClean="0"/>
              <a:t>30-11-15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95C0-949A-244C-AA0F-F5AE4A05C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2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5. Voeden naar levensfase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74700" y="4022271"/>
            <a:ext cx="7683500" cy="1752600"/>
          </a:xfrm>
        </p:spPr>
        <p:txBody>
          <a:bodyPr/>
          <a:lstStyle/>
          <a:p>
            <a:r>
              <a:rPr lang="nl-NL" dirty="0" smtClean="0"/>
              <a:t>Dracht-lactatie-pups/</a:t>
            </a:r>
            <a:r>
              <a:rPr lang="nl-NL" dirty="0" err="1" smtClean="0"/>
              <a:t>kittens</a:t>
            </a:r>
            <a:r>
              <a:rPr lang="nl-NL" dirty="0" smtClean="0"/>
              <a:t>-oudere 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605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43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0" y="0"/>
            <a:ext cx="9319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44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9276" cy="64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0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4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39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8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" y="1709421"/>
            <a:ext cx="8953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5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" y="717136"/>
            <a:ext cx="7099300" cy="2286000"/>
          </a:xfrm>
          <a:prstGeom prst="rect">
            <a:avLst/>
          </a:prstGeom>
        </p:spPr>
      </p:pic>
      <p:pic>
        <p:nvPicPr>
          <p:cNvPr id="3" name="Afbeelding 2" descr="Schermafbeelding 2014-10-20 om 21.5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" y="3400248"/>
            <a:ext cx="4571577" cy="2277354"/>
          </a:xfrm>
          <a:prstGeom prst="rect">
            <a:avLst/>
          </a:prstGeom>
        </p:spPr>
      </p:pic>
      <p:pic>
        <p:nvPicPr>
          <p:cNvPr id="4" name="Afbeelding 3" descr="Schermafbeelding 2014-10-20 om 21.50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94" y="3180639"/>
            <a:ext cx="3525644" cy="35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4-10-20 om 21.5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9938" y="-666753"/>
            <a:ext cx="2400300" cy="52324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757337" y="310115"/>
            <a:ext cx="1880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 een normale ontwikkeling van netvlies van zogende </a:t>
            </a:r>
            <a:r>
              <a:rPr lang="nl-NL" dirty="0" err="1" smtClean="0"/>
              <a:t>kittens</a:t>
            </a:r>
            <a:r>
              <a:rPr lang="nl-NL" dirty="0" smtClean="0"/>
              <a:t> is DHA vereist </a:t>
            </a:r>
          </a:p>
          <a:p>
            <a:endParaRPr lang="nl-NL" dirty="0"/>
          </a:p>
          <a:p>
            <a:r>
              <a:rPr lang="nl-NL" dirty="0" smtClean="0"/>
              <a:t>Dit krijgen ze via de moedermelk als er voldoende in het voer van de zogende poes zit.</a:t>
            </a:r>
          </a:p>
        </p:txBody>
      </p:sp>
      <p:pic>
        <p:nvPicPr>
          <p:cNvPr id="5" name="Afbeelding 4" descr="Schermafbeelding 2014-10-20 om 21.51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489"/>
            <a:ext cx="9144000" cy="31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3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2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4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41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11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3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3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1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468"/>
            <a:ext cx="9144000" cy="5273574"/>
          </a:xfrm>
          <a:prstGeom prst="rect">
            <a:avLst/>
          </a:prstGeom>
        </p:spPr>
      </p:pic>
      <p:pic>
        <p:nvPicPr>
          <p:cNvPr id="3" name="Afbeelding 2" descr="Schermafbeelding 2014-10-20 om 21.3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58" y="4553149"/>
            <a:ext cx="3723851" cy="23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3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9" y="0"/>
            <a:ext cx="425878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560152" y="700050"/>
            <a:ext cx="3460095" cy="583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aseline="30000" dirty="0"/>
              <a:t>• voedingshistorie</a:t>
            </a:r>
          </a:p>
          <a:p>
            <a:r>
              <a:rPr lang="nl-NL" sz="4000" baseline="30000" dirty="0"/>
              <a:t>• lichaamsgewicht</a:t>
            </a:r>
          </a:p>
          <a:p>
            <a:r>
              <a:rPr lang="nl-NL" sz="4000" baseline="30000" dirty="0"/>
              <a:t>• gebit</a:t>
            </a:r>
            <a:r>
              <a:rPr lang="nl-NL" sz="4000" baseline="30000" dirty="0" smtClean="0"/>
              <a:t>- en mond-						gezondheid</a:t>
            </a:r>
            <a:endParaRPr lang="nl-NL" sz="4000" baseline="30000" dirty="0"/>
          </a:p>
          <a:p>
            <a:r>
              <a:rPr lang="nl-NL" sz="4000" baseline="30000" dirty="0"/>
              <a:t>• algemene indruk van </a:t>
            </a:r>
            <a:r>
              <a:rPr lang="nl-NL" sz="4000" baseline="30000" dirty="0" smtClean="0"/>
              <a:t>					huid </a:t>
            </a:r>
            <a:r>
              <a:rPr lang="nl-NL" sz="4000" baseline="30000" dirty="0"/>
              <a:t>en </a:t>
            </a:r>
            <a:r>
              <a:rPr lang="nl-NL" sz="4000" baseline="30000" dirty="0" smtClean="0"/>
              <a:t>vacht</a:t>
            </a:r>
          </a:p>
          <a:p>
            <a:endParaRPr lang="nl-NL" sz="4000" baseline="30000" dirty="0"/>
          </a:p>
          <a:p>
            <a:endParaRPr lang="nl-NL" sz="4000" baseline="30000" dirty="0"/>
          </a:p>
          <a:p>
            <a:r>
              <a:rPr lang="nl-NL" sz="4000" baseline="30000" dirty="0"/>
              <a:t>• alle andere informatie die naar boven komt met betrekking tot de omgeving, het verleden en de huidige toestand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849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info belangrijk om te weten bij een advies?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Ras  (Newfoundlander </a:t>
            </a:r>
            <a:r>
              <a:rPr lang="nl-NL" dirty="0" err="1" smtClean="0"/>
              <a:t>vs</a:t>
            </a:r>
            <a:r>
              <a:rPr lang="nl-NL" dirty="0" smtClean="0"/>
              <a:t> Duitse Dog)</a:t>
            </a:r>
          </a:p>
          <a:p>
            <a:r>
              <a:rPr lang="nl-NL" dirty="0" smtClean="0"/>
              <a:t>Castratiestatus (scheelt 25%)</a:t>
            </a:r>
          </a:p>
          <a:p>
            <a:r>
              <a:rPr lang="nl-NL" dirty="0" smtClean="0"/>
              <a:t>Activiteitsniveau (scheelt factor 2)</a:t>
            </a:r>
          </a:p>
          <a:p>
            <a:r>
              <a:rPr lang="nl-NL" dirty="0" smtClean="0"/>
              <a:t>Sporthonden (sprinters </a:t>
            </a:r>
            <a:r>
              <a:rPr lang="nl-NL" dirty="0" err="1" smtClean="0"/>
              <a:t>vs</a:t>
            </a:r>
            <a:r>
              <a:rPr lang="nl-NL" dirty="0" smtClean="0"/>
              <a:t> sledehonden)</a:t>
            </a:r>
          </a:p>
          <a:p>
            <a:r>
              <a:rPr lang="nl-NL" dirty="0" smtClean="0"/>
              <a:t>Stress (opname vaak lager, behoefte groter)</a:t>
            </a:r>
          </a:p>
          <a:p>
            <a:r>
              <a:rPr lang="nl-NL" dirty="0" smtClean="0"/>
              <a:t>Leeftijd </a:t>
            </a:r>
          </a:p>
          <a:p>
            <a:pPr lvl="1"/>
            <a:r>
              <a:rPr lang="nl-NL" dirty="0" smtClean="0"/>
              <a:t>Wat betreft calcium, fosfor en eiwit</a:t>
            </a:r>
          </a:p>
          <a:p>
            <a:pPr lvl="1"/>
            <a:r>
              <a:rPr lang="nl-NL" dirty="0" smtClean="0"/>
              <a:t>Voor groei en dracht en lactatie</a:t>
            </a:r>
          </a:p>
          <a:p>
            <a:pPr lvl="1"/>
            <a:r>
              <a:rPr lang="nl-NL" dirty="0" smtClean="0"/>
              <a:t>Schadelijke overmaat calcium voor pups van grote rassen</a:t>
            </a:r>
          </a:p>
        </p:txBody>
      </p:sp>
    </p:spTree>
    <p:extLst>
      <p:ext uri="{BB962C8B-B14F-4D97-AF65-F5344CB8AC3E}">
        <p14:creationId xmlns:p14="http://schemas.microsoft.com/office/powerpoint/2010/main" val="169073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135" y="1635393"/>
            <a:ext cx="8545683" cy="765020"/>
          </a:xfrm>
        </p:spPr>
        <p:txBody>
          <a:bodyPr>
            <a:noAutofit/>
          </a:bodyPr>
          <a:lstStyle/>
          <a:p>
            <a:r>
              <a:rPr lang="nl-NL" sz="3200" dirty="0" smtClean="0"/>
              <a:t>Doel van voedingsadvies is: optimalisatie van</a:t>
            </a:r>
            <a:endParaRPr lang="nl-NL" sz="3200" dirty="0"/>
          </a:p>
        </p:txBody>
      </p:sp>
      <p:pic>
        <p:nvPicPr>
          <p:cNvPr id="10" name="Afbeelding 9" descr="Schermafbeelding 2014-10-20 om 21.4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4" y="1"/>
            <a:ext cx="5877053" cy="1801032"/>
          </a:xfrm>
          <a:prstGeom prst="rect">
            <a:avLst/>
          </a:prstGeom>
        </p:spPr>
      </p:pic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>
          <a:xfrm>
            <a:off x="457200" y="2495823"/>
            <a:ext cx="8229600" cy="363034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conceptie of bevruchting </a:t>
            </a:r>
          </a:p>
          <a:p>
            <a:r>
              <a:rPr lang="nl-NL" dirty="0"/>
              <a:t>aantal pups en </a:t>
            </a:r>
            <a:r>
              <a:rPr lang="nl-NL" dirty="0" err="1"/>
              <a:t>kittens</a:t>
            </a:r>
            <a:r>
              <a:rPr lang="nl-NL" dirty="0"/>
              <a:t> per worp </a:t>
            </a:r>
          </a:p>
          <a:p>
            <a:r>
              <a:rPr lang="nl-NL" dirty="0"/>
              <a:t>bekwaamheid van de teef of poes om te werpen </a:t>
            </a:r>
          </a:p>
          <a:p>
            <a:r>
              <a:rPr lang="nl-NL" dirty="0"/>
              <a:t>levensvatbaarheid van pups en </a:t>
            </a:r>
            <a:r>
              <a:rPr lang="nl-NL" dirty="0" err="1"/>
              <a:t>kittens</a:t>
            </a:r>
            <a:r>
              <a:rPr lang="nl-NL" dirty="0"/>
              <a:t>, zowel prenataal als neonataal </a:t>
            </a:r>
          </a:p>
          <a:p>
            <a:r>
              <a:rPr lang="nl-NL" dirty="0"/>
              <a:t>lactatie </a:t>
            </a:r>
          </a:p>
          <a:p>
            <a:endParaRPr lang="nl-NL" dirty="0"/>
          </a:p>
        </p:txBody>
      </p:sp>
      <p:pic>
        <p:nvPicPr>
          <p:cNvPr id="14" name="Afbeelding 13" descr="Schermafbeelding 2014-10-20 om 22.3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19" y="5097947"/>
            <a:ext cx="3557475" cy="17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4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4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7"/>
            <a:ext cx="8966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20 om 21.4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282161"/>
            <a:ext cx="9029700" cy="546100"/>
          </a:xfrm>
          <a:prstGeom prst="rect">
            <a:avLst/>
          </a:prstGeom>
        </p:spPr>
      </p:pic>
      <p:pic>
        <p:nvPicPr>
          <p:cNvPr id="3" name="Afbeelding 2" descr="Schermafbeelding 2014-10-20 om 21.42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>
          <a:xfrm>
            <a:off x="-12700" y="1828261"/>
            <a:ext cx="9042400" cy="440688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40026" y="310023"/>
            <a:ext cx="3210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vervolg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0932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236</Words>
  <Application>Microsoft Macintosh PowerPoint</Application>
  <PresentationFormat>Diavoorstelling (4:3)</PresentationFormat>
  <Paragraphs>37</Paragraphs>
  <Slides>19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5. Voeden naar levensfase</vt:lpstr>
      <vt:lpstr>PowerPoint-presentatie</vt:lpstr>
      <vt:lpstr>PowerPoint-presentatie</vt:lpstr>
      <vt:lpstr>PowerPoint-presentatie</vt:lpstr>
      <vt:lpstr>PowerPoint-presentatie</vt:lpstr>
      <vt:lpstr>Welke info belangrijk om te weten bij een advies?</vt:lpstr>
      <vt:lpstr>Doel van voedingsadvies is: optimalisatie van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Voeden naar levensfase</dc:title>
  <dc:creator>Huub Hessel</dc:creator>
  <cp:lastModifiedBy>Huub Hessel</cp:lastModifiedBy>
  <cp:revision>11</cp:revision>
  <dcterms:created xsi:type="dcterms:W3CDTF">2014-10-20T20:08:38Z</dcterms:created>
  <dcterms:modified xsi:type="dcterms:W3CDTF">2015-11-30T21:45:00Z</dcterms:modified>
</cp:coreProperties>
</file>